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5" r:id="rId16"/>
    <p:sldId id="279" r:id="rId17"/>
    <p:sldId id="280" r:id="rId18"/>
    <p:sldId id="281" r:id="rId19"/>
    <p:sldId id="282" r:id="rId20"/>
    <p:sldId id="283" r:id="rId21"/>
    <p:sldId id="284" r:id="rId22"/>
    <p:sldId id="287" r:id="rId23"/>
    <p:sldId id="291" r:id="rId24"/>
    <p:sldId id="296" r:id="rId25"/>
    <p:sldId id="297" r:id="rId26"/>
    <p:sldId id="298" r:id="rId27"/>
    <p:sldId id="299" r:id="rId28"/>
    <p:sldId id="300" r:id="rId29"/>
    <p:sldId id="304" r:id="rId30"/>
    <p:sldId id="306" r:id="rId31"/>
    <p:sldId id="308" r:id="rId32"/>
    <p:sldId id="311" r:id="rId33"/>
    <p:sldId id="310" r:id="rId34"/>
    <p:sldId id="312" r:id="rId35"/>
    <p:sldId id="314" r:id="rId36"/>
    <p:sldId id="316" r:id="rId37"/>
    <p:sldId id="318" r:id="rId38"/>
    <p:sldId id="325" r:id="rId39"/>
    <p:sldId id="327" r:id="rId40"/>
    <p:sldId id="330" r:id="rId41"/>
    <p:sldId id="331" r:id="rId42"/>
    <p:sldId id="335" r:id="rId43"/>
    <p:sldId id="339" r:id="rId44"/>
    <p:sldId id="343" r:id="rId45"/>
    <p:sldId id="344" r:id="rId46"/>
    <p:sldId id="345" r:id="rId47"/>
    <p:sldId id="346" r:id="rId48"/>
    <p:sldId id="347" r:id="rId49"/>
    <p:sldId id="34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63" autoAdjust="0"/>
    <p:restoredTop sz="94660"/>
  </p:normalViewPr>
  <p:slideViewPr>
    <p:cSldViewPr>
      <p:cViewPr varScale="1">
        <p:scale>
          <a:sx n="85" d="100"/>
          <a:sy n="85" d="100"/>
        </p:scale>
        <p:origin x="181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7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5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017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19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5486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73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3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6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2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0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9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0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8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0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5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7315200" cy="1646302"/>
          </a:xfrm>
        </p:spPr>
        <p:txBody>
          <a:bodyPr/>
          <a:lstStyle/>
          <a:p>
            <a:pPr algn="ctr" rtl="0"/>
            <a:r>
              <a:rPr lang="en-US" b="0" dirty="0"/>
              <a:t>CLASS MODELS IN UML</a:t>
            </a:r>
            <a:endParaRPr lang="ar-J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Class diagrams in the unified process</a:t>
            </a:r>
            <a:endParaRPr lang="ar-JO" dirty="0"/>
          </a:p>
        </p:txBody>
      </p:sp>
      <p:pic>
        <p:nvPicPr>
          <p:cNvPr id="4" name="Picture 3" descr="Picture14.png"/>
          <p:cNvPicPr>
            <a:picLocks noChangeAspect="1"/>
          </p:cNvPicPr>
          <p:nvPr/>
        </p:nvPicPr>
        <p:blipFill>
          <a:blip r:embed="rId2"/>
          <a:srcRect l="18333" t="37035" r="13333" b="13462"/>
          <a:stretch>
            <a:fillRect/>
          </a:stretch>
        </p:blipFill>
        <p:spPr>
          <a:xfrm>
            <a:off x="304800" y="2462676"/>
            <a:ext cx="6820678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85800"/>
            <a:ext cx="6347714" cy="388077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 rtl="0">
              <a:buNone/>
            </a:pPr>
            <a:r>
              <a:rPr lang="en-US" sz="4400" dirty="0"/>
              <a:t>UML Class Diagrams</a:t>
            </a:r>
          </a:p>
          <a:p>
            <a:pPr algn="ctr" rtl="0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Representing UML Classes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4" name="Rectangle 3"/>
          <p:cNvSpPr/>
          <p:nvPr/>
        </p:nvSpPr>
        <p:spPr>
          <a:xfrm>
            <a:off x="3200400" y="2286000"/>
            <a:ext cx="2514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5" name="Rectangle 4"/>
          <p:cNvSpPr/>
          <p:nvPr/>
        </p:nvSpPr>
        <p:spPr>
          <a:xfrm>
            <a:off x="3200400" y="2819400"/>
            <a:ext cx="2514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6" name="Rectangle 5"/>
          <p:cNvSpPr/>
          <p:nvPr/>
        </p:nvSpPr>
        <p:spPr>
          <a:xfrm>
            <a:off x="3200400" y="4038600"/>
            <a:ext cx="2514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7" name="TextBox 6"/>
          <p:cNvSpPr txBox="1"/>
          <p:nvPr/>
        </p:nvSpPr>
        <p:spPr>
          <a:xfrm>
            <a:off x="1066800" y="2590800"/>
            <a:ext cx="14895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Class Name</a:t>
            </a:r>
            <a:endParaRPr lang="ar-JO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3276600"/>
            <a:ext cx="129875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Attributes</a:t>
            </a:r>
            <a:endParaRPr lang="ar-JO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724400"/>
            <a:ext cx="141577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Operations</a:t>
            </a:r>
            <a:endParaRPr lang="ar-JO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05000" y="2514600"/>
            <a:ext cx="1143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5867400" y="3352800"/>
            <a:ext cx="1295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057400" y="44958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Representing UML Classes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150000"/>
              </a:lnSpc>
            </a:pPr>
            <a:r>
              <a:rPr lang="en-US" dirty="0"/>
              <a:t> It is acceptable to show a class as 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class name only;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class name and a list of attributes;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class name and a list of operations;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a class name, a list of attributes and a list of operations</a:t>
            </a:r>
          </a:p>
          <a:p>
            <a:pPr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304800"/>
            <a:ext cx="6347713" cy="1320800"/>
          </a:xfrm>
        </p:spPr>
        <p:txBody>
          <a:bodyPr>
            <a:normAutofit fontScale="90000"/>
          </a:bodyPr>
          <a:lstStyle/>
          <a:p>
            <a:pPr rtl="0"/>
            <a:br>
              <a:rPr lang="en-US" b="0" dirty="0"/>
            </a:br>
            <a:r>
              <a:rPr lang="en-US" b="0" dirty="0"/>
              <a:t>Classes With Basic Compartments</a:t>
            </a:r>
            <a:br>
              <a:rPr lang="en-US" b="0" dirty="0"/>
            </a:br>
            <a:br>
              <a:rPr lang="en-US" dirty="0"/>
            </a:br>
            <a:endParaRPr lang="ar-JO" b="0" dirty="0"/>
          </a:p>
        </p:txBody>
      </p:sp>
      <p:pic>
        <p:nvPicPr>
          <p:cNvPr id="4" name="Content Placeholder 3" descr="Picture18.png"/>
          <p:cNvPicPr>
            <a:picLocks noGrp="1" noChangeAspect="1"/>
          </p:cNvPicPr>
          <p:nvPr>
            <p:ph idx="1"/>
          </p:nvPr>
        </p:nvPicPr>
        <p:blipFill>
          <a:blip r:embed="rId2"/>
          <a:srcRect l="19051" t="26202" r="14289" b="18239"/>
          <a:stretch>
            <a:fillRect/>
          </a:stretch>
        </p:blipFill>
        <p:spPr>
          <a:xfrm>
            <a:off x="228600" y="2133600"/>
            <a:ext cx="6324600" cy="40386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Class Properties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The class properties are listed in curly brackets, that is </a:t>
            </a:r>
          </a:p>
          <a:p>
            <a:pPr lvl="1" algn="just" rtl="0">
              <a:buFontTx/>
              <a:buChar char="-"/>
            </a:pPr>
            <a:r>
              <a:rPr lang="en-US" dirty="0"/>
              <a:t>{&lt;property-list&gt;}.</a:t>
            </a:r>
          </a:p>
          <a:p>
            <a:pPr algn="just"/>
            <a:r>
              <a:rPr lang="en-US" dirty="0"/>
              <a:t>Class information with a Boolean (true/false) type, such as: </a:t>
            </a:r>
            <a:r>
              <a:rPr lang="en-US" dirty="0" err="1"/>
              <a:t>isAbstract</a:t>
            </a:r>
            <a:r>
              <a:rPr lang="en-US" dirty="0"/>
              <a:t>, is Leaf, and </a:t>
            </a:r>
            <a:r>
              <a:rPr lang="en-US" dirty="0" err="1"/>
              <a:t>isRoot</a:t>
            </a:r>
            <a:r>
              <a:rPr lang="en-US" dirty="0"/>
              <a:t> </a:t>
            </a:r>
          </a:p>
          <a:p>
            <a:pPr lvl="1" algn="just">
              <a:buFontTx/>
              <a:buChar char="-"/>
            </a:pPr>
            <a:r>
              <a:rPr lang="en-US" dirty="0"/>
              <a:t>– </a:t>
            </a:r>
            <a:r>
              <a:rPr lang="en-US" dirty="0">
                <a:solidFill>
                  <a:srgbClr val="FF0000"/>
                </a:solidFill>
              </a:rPr>
              <a:t>{is Abstract=false} </a:t>
            </a:r>
            <a:r>
              <a:rPr lang="en-US" dirty="0"/>
              <a:t>is the assumed status if the </a:t>
            </a:r>
            <a:r>
              <a:rPr lang="en-US" dirty="0" err="1"/>
              <a:t>isAbstract</a:t>
            </a:r>
            <a:r>
              <a:rPr lang="en-US" dirty="0"/>
              <a:t> property is omitted</a:t>
            </a:r>
          </a:p>
          <a:p>
            <a:pPr algn="l" rtl="0"/>
            <a:r>
              <a:rPr lang="en-US" dirty="0"/>
              <a:t>The </a:t>
            </a:r>
            <a:r>
              <a:rPr lang="en-US" dirty="0" err="1">
                <a:solidFill>
                  <a:srgbClr val="FF0000"/>
                </a:solidFill>
              </a:rPr>
              <a:t>isRoot</a:t>
            </a:r>
            <a:r>
              <a:rPr lang="en-US" dirty="0"/>
              <a:t> property can be used to specify whether or not, a class may be a specialization of another class </a:t>
            </a:r>
          </a:p>
          <a:p>
            <a:pPr algn="l" rtl="0"/>
            <a:r>
              <a:rPr lang="en-US" dirty="0"/>
              <a:t>{</a:t>
            </a:r>
            <a:r>
              <a:rPr lang="en-US" dirty="0" err="1">
                <a:solidFill>
                  <a:srgbClr val="FF0000"/>
                </a:solidFill>
              </a:rPr>
              <a:t>isRoot</a:t>
            </a:r>
            <a:r>
              <a:rPr lang="en-US" dirty="0">
                <a:solidFill>
                  <a:srgbClr val="FF0000"/>
                </a:solidFill>
              </a:rPr>
              <a:t>=true} </a:t>
            </a:r>
            <a:r>
              <a:rPr lang="en-US" dirty="0"/>
              <a:t>or </a:t>
            </a:r>
            <a:r>
              <a:rPr lang="en-US" dirty="0" err="1"/>
              <a:t>isRoot</a:t>
            </a:r>
            <a:r>
              <a:rPr lang="en-US" dirty="0"/>
              <a:t> means that a class may not be a specialization (or subtype) of another class</a:t>
            </a:r>
          </a:p>
          <a:p>
            <a:pPr lvl="1" algn="just">
              <a:buFontTx/>
              <a:buChar char="-"/>
            </a:pPr>
            <a:endParaRPr lang="en-US" dirty="0"/>
          </a:p>
          <a:p>
            <a:pPr lvl="1" algn="just" rtl="0">
              <a:buFontTx/>
              <a:buChar char="-"/>
            </a:pPr>
            <a:endParaRPr lang="en-US" dirty="0"/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Classes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Class names should be singular nouns </a:t>
            </a:r>
          </a:p>
          <a:p>
            <a:pPr algn="just" rtl="0"/>
            <a:r>
              <a:rPr lang="en-US" dirty="0"/>
              <a:t>Class names should come directly from the problem domain 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r>
              <a:rPr lang="en-US" b="0" dirty="0"/>
              <a:t>Naming Conventions </a:t>
            </a:r>
            <a:br>
              <a:rPr lang="en-US" b="0" dirty="0"/>
            </a:b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4" name="Rectangle 3"/>
          <p:cNvSpPr/>
          <p:nvPr/>
        </p:nvSpPr>
        <p:spPr>
          <a:xfrm>
            <a:off x="304800" y="1371600"/>
            <a:ext cx="8839200" cy="434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5" name="TextBox 4"/>
          <p:cNvSpPr txBox="1"/>
          <p:nvPr/>
        </p:nvSpPr>
        <p:spPr>
          <a:xfrm>
            <a:off x="557253" y="2133600"/>
            <a:ext cx="5486400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UML uses "Camel Notation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Class names begin with capital letters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Attribute and behavior names begin with lower case letters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Second and subsequent words in compound names are capitalized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Spaces may appear in UML names but not in program code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Java style also specifies Camel Notation</a:t>
            </a:r>
          </a:p>
          <a:p>
            <a:pPr algn="just"/>
            <a:br>
              <a:rPr lang="en-US" dirty="0"/>
            </a:br>
            <a:endParaRPr lang="en-US" dirty="0"/>
          </a:p>
          <a:p>
            <a:pPr algn="just"/>
            <a:endParaRPr lang="ar-JO" dirty="0"/>
          </a:p>
        </p:txBody>
      </p:sp>
      <p:sp>
        <p:nvSpPr>
          <p:cNvPr id="6" name="Rectangle 5"/>
          <p:cNvSpPr/>
          <p:nvPr/>
        </p:nvSpPr>
        <p:spPr>
          <a:xfrm>
            <a:off x="6248400" y="2057400"/>
            <a:ext cx="25146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7" name="Rectangle 6"/>
          <p:cNvSpPr/>
          <p:nvPr/>
        </p:nvSpPr>
        <p:spPr>
          <a:xfrm>
            <a:off x="6248400" y="2667000"/>
            <a:ext cx="2514600" cy="129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9" name="Rectangle 8"/>
          <p:cNvSpPr/>
          <p:nvPr/>
        </p:nvSpPr>
        <p:spPr>
          <a:xfrm>
            <a:off x="6248400" y="3962400"/>
            <a:ext cx="2514600" cy="129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10" name="TextBox 9"/>
          <p:cNvSpPr txBox="1"/>
          <p:nvPr/>
        </p:nvSpPr>
        <p:spPr>
          <a:xfrm>
            <a:off x="6400800" y="2133600"/>
            <a:ext cx="322957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Aircraft Simulator</a:t>
            </a:r>
            <a:endParaRPr lang="en-US" dirty="0"/>
          </a:p>
          <a:p>
            <a:br>
              <a:rPr lang="en-US" dirty="0"/>
            </a:br>
            <a:endParaRPr lang="ar-JO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2819400"/>
            <a:ext cx="28194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Altitude</a:t>
            </a:r>
          </a:p>
          <a:p>
            <a:r>
              <a:rPr lang="en-US" dirty="0" err="1"/>
              <a:t>compassHeading</a:t>
            </a:r>
            <a:r>
              <a:rPr lang="en-US" dirty="0"/>
              <a:t> </a:t>
            </a:r>
            <a:r>
              <a:rPr lang="en-US" dirty="0" err="1"/>
              <a:t>airSpeed</a:t>
            </a:r>
            <a:endParaRPr lang="ar-JO" dirty="0"/>
          </a:p>
        </p:txBody>
      </p:sp>
      <p:sp>
        <p:nvSpPr>
          <p:cNvPr id="12" name="TextBox 11"/>
          <p:cNvSpPr txBox="1"/>
          <p:nvPr/>
        </p:nvSpPr>
        <p:spPr>
          <a:xfrm>
            <a:off x="6296105" y="4038600"/>
            <a:ext cx="246689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monitorAirSpeed</a:t>
            </a:r>
            <a:r>
              <a:rPr lang="en-US" dirty="0"/>
              <a:t>() </a:t>
            </a:r>
            <a:r>
              <a:rPr lang="en-US" dirty="0" err="1"/>
              <a:t>monitorAltitude</a:t>
            </a:r>
            <a:r>
              <a:rPr lang="en-US" dirty="0"/>
              <a:t>() </a:t>
            </a:r>
            <a:r>
              <a:rPr lang="en-US" dirty="0" err="1"/>
              <a:t>setHeading</a:t>
            </a:r>
            <a:r>
              <a:rPr lang="en-US" dirty="0"/>
              <a:t>()</a:t>
            </a:r>
          </a:p>
          <a:p>
            <a:br>
              <a:rPr lang="en-US" dirty="0"/>
            </a:br>
            <a:endParaRPr lang="ar-JO" dirty="0"/>
          </a:p>
        </p:txBody>
      </p:sp>
      <p:sp>
        <p:nvSpPr>
          <p:cNvPr id="13" name="TextBox 12"/>
          <p:cNvSpPr txBox="1"/>
          <p:nvPr/>
        </p:nvSpPr>
        <p:spPr>
          <a:xfrm>
            <a:off x="6629400" y="1524000"/>
            <a:ext cx="145264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Example</a:t>
            </a:r>
            <a:endParaRPr lang="ar-JO" sz="2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Attributes and Operations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Both attribute, and operations are listed, one per line, in the appropriate compartment . </a:t>
            </a:r>
          </a:p>
          <a:p>
            <a:pPr algn="just" rtl="0">
              <a:buNone/>
            </a:pPr>
            <a:endParaRPr lang="en-US" dirty="0"/>
          </a:p>
          <a:p>
            <a:pPr algn="just" rtl="0"/>
            <a:r>
              <a:rPr lang="en-US" dirty="0"/>
              <a:t>Each attribute and operation name should start with a lowercase letter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r>
              <a:rPr lang="en-US" dirty="0"/>
              <a:t>Attributes </a:t>
            </a:r>
            <a:br>
              <a:rPr lang="en-US" dirty="0"/>
            </a:br>
            <a:r>
              <a:rPr lang="en-US" sz="3600" dirty="0"/>
              <a:t>Describe an object</a:t>
            </a:r>
            <a:br>
              <a:rPr lang="en-US" sz="3600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0"/>
            <a:r>
              <a:rPr lang="en-US" dirty="0"/>
              <a:t>Characterize or distinguish an object  </a:t>
            </a:r>
          </a:p>
          <a:p>
            <a:pPr algn="just" rtl="0"/>
            <a:r>
              <a:rPr lang="en-US" dirty="0"/>
              <a:t>Are a data values (variables) held by objects .</a:t>
            </a:r>
          </a:p>
          <a:p>
            <a:pPr algn="just" rtl="0"/>
            <a:r>
              <a:rPr lang="en-US" dirty="0"/>
              <a:t>Are the data an object is responsible for maintaining </a:t>
            </a:r>
          </a:p>
          <a:p>
            <a:pPr algn="just" rtl="0"/>
            <a:r>
              <a:rPr lang="en-US" dirty="0"/>
              <a:t>Are often </a:t>
            </a:r>
            <a:r>
              <a:rPr lang="en-US" dirty="0">
                <a:solidFill>
                  <a:srgbClr val="FF0000"/>
                </a:solidFill>
              </a:rPr>
              <a:t>nouns</a:t>
            </a:r>
            <a:r>
              <a:rPr lang="en-US" dirty="0"/>
              <a:t> associated with the object</a:t>
            </a:r>
          </a:p>
          <a:p>
            <a:pPr algn="just" rtl="0"/>
            <a:r>
              <a:rPr lang="en-US" dirty="0"/>
              <a:t>Should be placed at the highest level in an inheritance hierarchy where they remain applicable to each descendant </a:t>
            </a:r>
          </a:p>
          <a:p>
            <a:pPr algn="just" rtl="0"/>
            <a:r>
              <a:rPr lang="en-US" dirty="0"/>
              <a:t>"Good" attributes depend on what is being modeled </a:t>
            </a:r>
          </a:p>
          <a:p>
            <a:pPr algn="just" rtl="0"/>
            <a:r>
              <a:rPr lang="en-US" dirty="0"/>
              <a:t>Derived attributes are determined from the values of other attributes (may be implemented as an operation)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b="0" dirty="0"/>
              <a:t>INTRODUCTION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8" y="2160590"/>
            <a:ext cx="7086601" cy="3880773"/>
          </a:xfrm>
        </p:spPr>
        <p:txBody>
          <a:bodyPr>
            <a:normAutofit/>
          </a:bodyPr>
          <a:lstStyle/>
          <a:p>
            <a:pPr algn="just" rtl="0"/>
            <a:r>
              <a:rPr lang="en-US" dirty="0"/>
              <a:t>The class diagram shows the building blocks of any object-oriented system </a:t>
            </a:r>
          </a:p>
          <a:p>
            <a:pPr algn="just" rtl="0"/>
            <a:r>
              <a:rPr lang="en-US" dirty="0"/>
              <a:t>The potential for collaboration among those classes, through message passing, is shown in the </a:t>
            </a:r>
            <a:r>
              <a:rPr lang="en-US" dirty="0">
                <a:solidFill>
                  <a:srgbClr val="FF0000"/>
                </a:solidFill>
              </a:rPr>
              <a:t>relationships</a:t>
            </a:r>
            <a:r>
              <a:rPr lang="en-US" dirty="0"/>
              <a:t> between these classes </a:t>
            </a:r>
          </a:p>
          <a:p>
            <a:pPr algn="just" rtl="0"/>
            <a:r>
              <a:rPr lang="en-US" dirty="0"/>
              <a:t>A class diagram shows a static view of the classes in a model, or part of a model </a:t>
            </a:r>
          </a:p>
          <a:p>
            <a:pPr algn="just" rtl="0"/>
            <a:r>
              <a:rPr lang="en-US" dirty="0"/>
              <a:t>The attributes and operations of classes are shown along with the various different kinds of relationship that bind the classes together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r>
              <a:rPr lang="en-US" sz="4400" b="0" dirty="0"/>
              <a:t>Behaviors </a:t>
            </a:r>
            <a:br>
              <a:rPr lang="en-US" sz="4400" b="0" dirty="0"/>
            </a:br>
            <a:r>
              <a:rPr lang="en-US" sz="3600" b="0" dirty="0"/>
              <a:t>Operations Services, Member Functions or Methods</a:t>
            </a: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9842" y="2514600"/>
            <a:ext cx="7030157" cy="3880773"/>
          </a:xfrm>
        </p:spPr>
        <p:txBody>
          <a:bodyPr>
            <a:normAutofit/>
          </a:bodyPr>
          <a:lstStyle/>
          <a:p>
            <a:pPr algn="just" rtl="0">
              <a:lnSpc>
                <a:spcPct val="120000"/>
              </a:lnSpc>
            </a:pPr>
            <a:r>
              <a:rPr lang="en-US" dirty="0"/>
              <a:t>A transformation that may be applied to or by an object </a:t>
            </a:r>
          </a:p>
          <a:p>
            <a:pPr algn="just" rtl="0">
              <a:lnSpc>
                <a:spcPct val="120000"/>
              </a:lnSpc>
            </a:pPr>
            <a:r>
              <a:rPr lang="en-US" dirty="0"/>
              <a:t>Behaviors, operations, and services (synonyms) are </a:t>
            </a:r>
          </a:p>
          <a:p>
            <a:pPr algn="just" rtl="0">
              <a:lnSpc>
                <a:spcPct val="120000"/>
              </a:lnSpc>
            </a:pPr>
            <a:r>
              <a:rPr lang="en-US" dirty="0"/>
              <a:t>Member functions and methods (language specific) are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The physical implementation of behaviors, operations, services </a:t>
            </a:r>
          </a:p>
          <a:p>
            <a:pPr algn="just" rtl="0">
              <a:lnSpc>
                <a:spcPct val="120000"/>
              </a:lnSpc>
            </a:pPr>
            <a:r>
              <a:rPr lang="en-US" dirty="0"/>
              <a:t>Called through an object; that object is an implicit target </a:t>
            </a:r>
          </a:p>
          <a:p>
            <a:pPr algn="just" rtl="0">
              <a:lnSpc>
                <a:spcPct val="120000"/>
              </a:lnSpc>
            </a:pPr>
            <a:r>
              <a:rPr lang="en-US" dirty="0"/>
              <a:t>Polymorphic operations may be applied to many classes and are implemented through multiple functions or methods</a:t>
            </a:r>
          </a:p>
          <a:p>
            <a:pPr algn="just"/>
            <a:endParaRPr lang="ar-JO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r>
              <a:rPr lang="en-US" b="0" dirty="0">
                <a:effectLst/>
              </a:rPr>
              <a:t>Classifying Methods </a:t>
            </a:r>
            <a:br>
              <a:rPr lang="en-US" b="0" dirty="0">
                <a:effectLst/>
              </a:rPr>
            </a:br>
            <a:br>
              <a:rPr lang="en-US" sz="3100" b="0" dirty="0"/>
            </a:br>
            <a:br>
              <a:rPr lang="en-US" sz="3100" dirty="0"/>
            </a:br>
            <a:endParaRPr lang="ar-JO" sz="31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8" y="1828800"/>
            <a:ext cx="6934201" cy="4212563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dirty="0"/>
              <a:t>Standard methods </a:t>
            </a:r>
          </a:p>
          <a:p>
            <a:pPr lvl="1"/>
            <a:r>
              <a:rPr lang="en-US" dirty="0"/>
              <a:t>Add a new object </a:t>
            </a:r>
          </a:p>
          <a:p>
            <a:pPr lvl="1"/>
            <a:r>
              <a:rPr lang="en-US" dirty="0"/>
              <a:t>Show information about an object </a:t>
            </a:r>
          </a:p>
          <a:p>
            <a:pPr lvl="1"/>
            <a:r>
              <a:rPr lang="en-US" dirty="0"/>
              <a:t>Delete an object </a:t>
            </a:r>
          </a:p>
          <a:p>
            <a:pPr lvl="1"/>
            <a:r>
              <a:rPr lang="en-US" dirty="0"/>
              <a:t>Change the values of attributes of an object </a:t>
            </a:r>
          </a:p>
          <a:p>
            <a:pPr lvl="1"/>
            <a:r>
              <a:rPr lang="en-US" dirty="0"/>
              <a:t>Database synonyms: add, query, delete, and update </a:t>
            </a:r>
          </a:p>
          <a:p>
            <a:pPr algn="l" rtl="0"/>
            <a:r>
              <a:rPr lang="en-US" dirty="0"/>
              <a:t>Custom methods </a:t>
            </a:r>
          </a:p>
          <a:p>
            <a:pPr lvl="1"/>
            <a:r>
              <a:rPr lang="en-US" dirty="0"/>
              <a:t>Tailored for a specific class </a:t>
            </a:r>
          </a:p>
          <a:p>
            <a:pPr lvl="1"/>
            <a:r>
              <a:rPr lang="en-US" dirty="0"/>
              <a:t>Reflect the responsibilities of an object </a:t>
            </a:r>
          </a:p>
          <a:p>
            <a:pPr lvl="1"/>
            <a:r>
              <a:rPr lang="en-US" dirty="0"/>
              <a:t>Are the special services provided by an object </a:t>
            </a:r>
          </a:p>
          <a:p>
            <a:pPr algn="l" rtl="0"/>
            <a:r>
              <a:rPr lang="en-US" dirty="0"/>
              <a:t>Focus on custom methods during analysis, add standard methods during design and implementation</a:t>
            </a:r>
          </a:p>
          <a:p>
            <a:pPr algn="l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r>
              <a:rPr lang="en-US" b="0" dirty="0"/>
              <a:t>Detailed Class Diagrams </a:t>
            </a:r>
            <a:br>
              <a:rPr lang="en-US" b="0" dirty="0"/>
            </a:br>
            <a:br>
              <a:rPr lang="en-US" sz="3100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32.png"/>
          <p:cNvPicPr>
            <a:picLocks noGrp="1" noChangeAspect="1"/>
          </p:cNvPicPr>
          <p:nvPr>
            <p:ph idx="1"/>
          </p:nvPr>
        </p:nvPicPr>
        <p:blipFill>
          <a:blip r:embed="rId2"/>
          <a:srcRect l="23812" t="34619" r="16670" b="18239"/>
          <a:stretch>
            <a:fillRect/>
          </a:stretch>
        </p:blipFill>
        <p:spPr>
          <a:xfrm>
            <a:off x="609599" y="2514600"/>
            <a:ext cx="6096000" cy="3683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>
                <a:effectLst/>
              </a:rPr>
              <a:t>Attribute and Operation Visibility</a:t>
            </a:r>
            <a:br>
              <a:rPr lang="en-US" b="0" dirty="0">
                <a:effectLst/>
              </a:rPr>
            </a:br>
            <a:br>
              <a:rPr lang="en-US" dirty="0">
                <a:effectLst/>
              </a:rPr>
            </a:br>
            <a:endParaRPr lang="ar-JO" dirty="0">
              <a:effectLst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Attributes and operations can be assigned a level of visibility shown on the class diagram with a visibility indicator </a:t>
            </a:r>
          </a:p>
          <a:p>
            <a:pPr algn="just" rtl="0"/>
            <a:r>
              <a:rPr lang="en-US" dirty="0"/>
              <a:t>The visibility of a feature can be defined by either a keyword or a symbol </a:t>
            </a:r>
          </a:p>
          <a:p>
            <a:pPr lvl="1" algn="just"/>
            <a:r>
              <a:rPr lang="en-US" dirty="0"/>
              <a:t>private (with the symbol -), </a:t>
            </a:r>
          </a:p>
          <a:p>
            <a:pPr lvl="1" algn="just"/>
            <a:r>
              <a:rPr lang="en-US" dirty="0"/>
              <a:t>public (+), </a:t>
            </a:r>
          </a:p>
          <a:p>
            <a:pPr lvl="1" algn="just"/>
            <a:r>
              <a:rPr lang="en-US" dirty="0"/>
              <a:t>or protected (#)</a:t>
            </a:r>
          </a:p>
          <a:p>
            <a:pPr algn="just"/>
            <a:endParaRPr lang="ar-JO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0" dirty="0">
                <a:effectLst/>
              </a:rPr>
              <a:t>Grouping by Stereotype</a:t>
            </a:r>
            <a:endParaRPr lang="ar-JO" dirty="0">
              <a:effectLst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38200"/>
            <a:ext cx="7239000" cy="4830763"/>
          </a:xfrm>
        </p:spPr>
        <p:txBody>
          <a:bodyPr/>
          <a:lstStyle/>
          <a:p>
            <a:pPr algn="just" rtl="0"/>
            <a:r>
              <a:rPr lang="en-US" dirty="0"/>
              <a:t>UML notation for operations in classes allows the ability to group operations by the type of operation. </a:t>
            </a:r>
          </a:p>
          <a:p>
            <a:pPr algn="just" rtl="0"/>
            <a:r>
              <a:rPr lang="en-US" dirty="0"/>
              <a:t>The types used for this grouping are named stereotypes such as «constructor», *query*, and «update».</a:t>
            </a:r>
            <a:endParaRPr lang="ar-JO" dirty="0"/>
          </a:p>
        </p:txBody>
      </p:sp>
      <p:pic>
        <p:nvPicPr>
          <p:cNvPr id="4" name="Picture 3" descr="Picture41.png"/>
          <p:cNvPicPr>
            <a:picLocks noChangeAspect="1"/>
          </p:cNvPicPr>
          <p:nvPr/>
        </p:nvPicPr>
        <p:blipFill>
          <a:blip r:embed="rId2"/>
          <a:srcRect l="20000" t="45285" r="20833" b="7569"/>
          <a:stretch>
            <a:fillRect/>
          </a:stretch>
        </p:blipFill>
        <p:spPr>
          <a:xfrm>
            <a:off x="457200" y="2819400"/>
            <a:ext cx="6400800" cy="29771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Method Note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44638"/>
            <a:ext cx="7086600" cy="3382963"/>
          </a:xfrm>
        </p:spPr>
        <p:txBody>
          <a:bodyPr/>
          <a:lstStyle/>
          <a:p>
            <a:pPr algn="just" rtl="0"/>
            <a:r>
              <a:rPr lang="en-US" dirty="0"/>
              <a:t>The specification of a method body for an operation may be included as a note attached to an operation on the class diagram . </a:t>
            </a:r>
          </a:p>
          <a:p>
            <a:pPr algn="just" rtl="0"/>
            <a:r>
              <a:rPr lang="en-US" dirty="0"/>
              <a:t>It is important to note that the method note does not specify how the method should be implemented</a:t>
            </a:r>
          </a:p>
          <a:p>
            <a:pPr algn="just">
              <a:buNone/>
            </a:pPr>
            <a:endParaRPr lang="ar-JO" dirty="0"/>
          </a:p>
        </p:txBody>
      </p:sp>
      <p:pic>
        <p:nvPicPr>
          <p:cNvPr id="4" name="Picture 3" descr="Picture42.png"/>
          <p:cNvPicPr>
            <a:picLocks noChangeAspect="1"/>
          </p:cNvPicPr>
          <p:nvPr/>
        </p:nvPicPr>
        <p:blipFill>
          <a:blip r:embed="rId2"/>
          <a:srcRect l="22501" t="50000" r="17500" b="2854"/>
          <a:stretch>
            <a:fillRect/>
          </a:stretch>
        </p:blipFill>
        <p:spPr>
          <a:xfrm>
            <a:off x="1040255" y="3429000"/>
            <a:ext cx="54864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Associations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An object-oriented system is built from class types that collaborate with each other by passing messages and receiving responses</a:t>
            </a:r>
          </a:p>
          <a:p>
            <a:pPr algn="just" rtl="0">
              <a:buNone/>
            </a:pPr>
            <a:endParaRPr lang="en-US" dirty="0"/>
          </a:p>
          <a:p>
            <a:pPr algn="just" rtl="0"/>
            <a:r>
              <a:rPr lang="en-US" dirty="0"/>
              <a:t>Where instances of one class pass messages to instances of another class, an </a:t>
            </a:r>
            <a:r>
              <a:rPr lang="en-US" dirty="0">
                <a:solidFill>
                  <a:srgbClr val="FF0000"/>
                </a:solidFill>
              </a:rPr>
              <a:t>association</a:t>
            </a:r>
            <a:r>
              <a:rPr lang="en-US" dirty="0"/>
              <a:t> is implied between those "two classes.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Class Associations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3709" y="2051159"/>
            <a:ext cx="6347714" cy="3880773"/>
          </a:xfrm>
        </p:spPr>
        <p:txBody>
          <a:bodyPr/>
          <a:lstStyle/>
          <a:p>
            <a:pPr algn="l" rtl="0"/>
            <a:r>
              <a:rPr lang="en-US" dirty="0"/>
              <a:t>Represent relationships between instance of classes </a:t>
            </a:r>
          </a:p>
          <a:p>
            <a:pPr lvl="1"/>
            <a:r>
              <a:rPr lang="en-US" dirty="0"/>
              <a:t>Person owns a car</a:t>
            </a:r>
          </a:p>
          <a:p>
            <a:pPr algn="l" rtl="0">
              <a:buNone/>
            </a:pPr>
            <a:endParaRPr lang="en-US" dirty="0"/>
          </a:p>
          <a:p>
            <a:pPr algn="l">
              <a:buNone/>
            </a:pPr>
            <a:endParaRPr lang="ar-JO" dirty="0"/>
          </a:p>
        </p:txBody>
      </p:sp>
      <p:sp>
        <p:nvSpPr>
          <p:cNvPr id="4" name="Rectangle 3"/>
          <p:cNvSpPr/>
          <p:nvPr/>
        </p:nvSpPr>
        <p:spPr>
          <a:xfrm>
            <a:off x="1524000" y="2895600"/>
            <a:ext cx="251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5" name="Rectangle 4"/>
          <p:cNvSpPr/>
          <p:nvPr/>
        </p:nvSpPr>
        <p:spPr>
          <a:xfrm>
            <a:off x="1524000" y="3276600"/>
            <a:ext cx="2514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6" name="Rectangle 5"/>
          <p:cNvSpPr/>
          <p:nvPr/>
        </p:nvSpPr>
        <p:spPr>
          <a:xfrm>
            <a:off x="1524000" y="4267200"/>
            <a:ext cx="2514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7" name="Rectangle 6"/>
          <p:cNvSpPr/>
          <p:nvPr/>
        </p:nvSpPr>
        <p:spPr>
          <a:xfrm>
            <a:off x="5638800" y="2895600"/>
            <a:ext cx="2514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8" name="Rectangle 7"/>
          <p:cNvSpPr/>
          <p:nvPr/>
        </p:nvSpPr>
        <p:spPr>
          <a:xfrm>
            <a:off x="5638800" y="3276600"/>
            <a:ext cx="2514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9" name="Rectangle 8"/>
          <p:cNvSpPr/>
          <p:nvPr/>
        </p:nvSpPr>
        <p:spPr>
          <a:xfrm>
            <a:off x="5638800" y="4267200"/>
            <a:ext cx="2514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JO"/>
          </a:p>
        </p:txBody>
      </p:sp>
      <p:sp>
        <p:nvSpPr>
          <p:cNvPr id="10" name="TextBox 9"/>
          <p:cNvSpPr txBox="1"/>
          <p:nvPr/>
        </p:nvSpPr>
        <p:spPr>
          <a:xfrm>
            <a:off x="4038600" y="5562600"/>
            <a:ext cx="14702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Association</a:t>
            </a:r>
            <a:endParaRPr lang="ar-JO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2895600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class</a:t>
            </a:r>
            <a:endParaRPr lang="ar-JO" dirty="0"/>
          </a:p>
        </p:txBody>
      </p:sp>
      <p:sp>
        <p:nvSpPr>
          <p:cNvPr id="12" name="TextBox 11"/>
          <p:cNvSpPr txBox="1"/>
          <p:nvPr/>
        </p:nvSpPr>
        <p:spPr>
          <a:xfrm>
            <a:off x="2362200" y="2895600"/>
            <a:ext cx="73289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class</a:t>
            </a:r>
            <a:endParaRPr lang="ar-JO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886200" y="3810000"/>
            <a:ext cx="1828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4152900" y="461010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Association Names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6629400" cy="4525963"/>
          </a:xfrm>
        </p:spPr>
        <p:txBody>
          <a:bodyPr/>
          <a:lstStyle/>
          <a:p>
            <a:pPr algn="just" rtl="0"/>
            <a:r>
              <a:rPr lang="en-US" dirty="0"/>
              <a:t>The association name label indicates the nature of the association </a:t>
            </a:r>
          </a:p>
          <a:p>
            <a:pPr algn="just" rtl="0"/>
            <a:r>
              <a:rPr lang="en-US" dirty="0"/>
              <a:t>An arrow-head should be used with the association name to indicate the direction in which the text of the association name should be interpreted.</a:t>
            </a:r>
          </a:p>
          <a:p>
            <a:pPr algn="just">
              <a:buNone/>
            </a:pPr>
            <a:endParaRPr lang="ar-JO" dirty="0"/>
          </a:p>
        </p:txBody>
      </p:sp>
      <p:pic>
        <p:nvPicPr>
          <p:cNvPr id="4" name="Picture 3" descr="Picture45.png"/>
          <p:cNvPicPr>
            <a:picLocks noChangeAspect="1"/>
          </p:cNvPicPr>
          <p:nvPr/>
        </p:nvPicPr>
        <p:blipFill>
          <a:blip r:embed="rId2"/>
          <a:srcRect l="62500" t="25248" r="6667" b="14640"/>
          <a:stretch>
            <a:fillRect/>
          </a:stretch>
        </p:blipFill>
        <p:spPr>
          <a:xfrm>
            <a:off x="3048000" y="3263901"/>
            <a:ext cx="2051896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b="0" dirty="0"/>
            </a:br>
            <a:r>
              <a:rPr lang="en-US" b="0" dirty="0"/>
              <a:t>Multiplicity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(exactly one) 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(where n is a single number)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 (the range 0 to infinity) 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1..* </a:t>
            </a:r>
            <a:r>
              <a:rPr lang="en-US" dirty="0"/>
              <a:t>(the range 1 to infinity)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n1 ... 12 </a:t>
            </a:r>
            <a:r>
              <a:rPr lang="en-US" dirty="0"/>
              <a:t>(where n1 and n2 are single numbers forming a range) 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0..1 </a:t>
            </a:r>
            <a:r>
              <a:rPr lang="en-US" dirty="0"/>
              <a:t>(zero or one)</a:t>
            </a:r>
          </a:p>
          <a:p>
            <a:pPr algn="l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3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860" t="9365" r="14289" b="14872"/>
          <a:stretch>
            <a:fillRect/>
          </a:stretch>
        </p:blipFill>
        <p:spPr>
          <a:xfrm>
            <a:off x="381000" y="457200"/>
            <a:ext cx="6629400" cy="48006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b="0" dirty="0"/>
            </a:br>
            <a:br>
              <a:rPr lang="en-US" b="0" dirty="0"/>
            </a:br>
            <a:r>
              <a:rPr lang="en-US" b="0" dirty="0"/>
              <a:t>Multiplicity Example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None/>
            </a:pPr>
            <a:r>
              <a:rPr lang="en-US" dirty="0"/>
              <a:t>One Person associates with zero, one or many cars</a:t>
            </a:r>
          </a:p>
          <a:p>
            <a:pPr algn="l">
              <a:buNone/>
            </a:pPr>
            <a:endParaRPr lang="ar-JO" dirty="0"/>
          </a:p>
        </p:txBody>
      </p:sp>
      <p:pic>
        <p:nvPicPr>
          <p:cNvPr id="4" name="Picture 3" descr="Picture51.png"/>
          <p:cNvPicPr>
            <a:picLocks noChangeAspect="1"/>
          </p:cNvPicPr>
          <p:nvPr/>
        </p:nvPicPr>
        <p:blipFill>
          <a:blip r:embed="rId2"/>
          <a:srcRect l="18333" t="42928" r="15000" b="20534"/>
          <a:stretch>
            <a:fillRect/>
          </a:stretch>
        </p:blipFill>
        <p:spPr>
          <a:xfrm>
            <a:off x="1143000" y="2743200"/>
            <a:ext cx="66294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b="0" dirty="0"/>
              <a:t> Navigation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53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860" t="29569" r="14289" b="8137"/>
          <a:stretch>
            <a:fillRect/>
          </a:stretch>
        </p:blipFill>
        <p:spPr>
          <a:xfrm>
            <a:off x="457200" y="2362200"/>
            <a:ext cx="5983357" cy="32004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dirty="0"/>
              <a:t> Whole-Part Association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Associations are sometimes created where the name of the association is something </a:t>
            </a:r>
            <a:r>
              <a:rPr lang="en-US" dirty="0" err="1"/>
              <a:t>lik</a:t>
            </a:r>
            <a:r>
              <a:rPr lang="en-US" dirty="0"/>
              <a:t> </a:t>
            </a:r>
          </a:p>
          <a:p>
            <a:pPr lvl="1" algn="just"/>
            <a:r>
              <a:rPr lang="en-US" dirty="0"/>
              <a:t>consists of or is made up of </a:t>
            </a:r>
          </a:p>
          <a:p>
            <a:pPr algn="just" rtl="0"/>
            <a:r>
              <a:rPr lang="en-US" dirty="0"/>
              <a:t>While there is clearly an association between the classes, it is desirable to be able to express the more subtle semantic</a:t>
            </a:r>
          </a:p>
          <a:p>
            <a:pPr lvl="1" algn="just"/>
            <a:r>
              <a:rPr lang="en-US" dirty="0"/>
              <a:t> objects of this class consist of objects of that class'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b="0" dirty="0"/>
              <a:t> Composite Objects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55.png"/>
          <p:cNvPicPr>
            <a:picLocks noGrp="1" noChangeAspect="1"/>
          </p:cNvPicPr>
          <p:nvPr>
            <p:ph idx="1"/>
          </p:nvPr>
        </p:nvPicPr>
        <p:blipFill>
          <a:blip r:embed="rId2"/>
          <a:srcRect l="14289" t="24518" r="51190" b="16556"/>
          <a:stretch>
            <a:fillRect/>
          </a:stretch>
        </p:blipFill>
        <p:spPr>
          <a:xfrm>
            <a:off x="2057400" y="3462867"/>
            <a:ext cx="3581399" cy="3230281"/>
          </a:xfrm>
        </p:spPr>
      </p:pic>
      <p:sp>
        <p:nvSpPr>
          <p:cNvPr id="5" name="TextBox 4"/>
          <p:cNvSpPr txBox="1"/>
          <p:nvPr/>
        </p:nvSpPr>
        <p:spPr>
          <a:xfrm>
            <a:off x="609600" y="1930400"/>
            <a:ext cx="727004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/>
              <a:t> Objects can contain data types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/>
              <a:t> But can an object contain another object?</a:t>
            </a:r>
          </a:p>
          <a:p>
            <a:pPr algn="just"/>
            <a:br>
              <a:rPr lang="en-US" dirty="0"/>
            </a:br>
            <a:endParaRPr lang="ar-JO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r>
              <a:rPr lang="en-US" b="0" dirty="0"/>
              <a:t>Class Relationships</a:t>
            </a:r>
            <a:br>
              <a:rPr lang="en-US" b="0" dirty="0"/>
            </a:br>
            <a:r>
              <a:rPr lang="en-US" b="0" dirty="0"/>
              <a:t> </a:t>
            </a:r>
            <a:br>
              <a:rPr lang="en-US" sz="2700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OO features (generalization / specialization, also known as inheritance) </a:t>
            </a:r>
          </a:p>
          <a:p>
            <a:pPr lvl="1"/>
            <a:r>
              <a:rPr lang="en-US" dirty="0"/>
              <a:t>Structural (whole / part) </a:t>
            </a:r>
          </a:p>
          <a:p>
            <a:pPr lvl="2" algn="l" rtl="0">
              <a:buNone/>
            </a:pPr>
            <a:r>
              <a:rPr lang="en-US" dirty="0"/>
              <a:t>• Association</a:t>
            </a:r>
          </a:p>
          <a:p>
            <a:pPr lvl="2" algn="l" rtl="0">
              <a:buNone/>
            </a:pPr>
            <a:r>
              <a:rPr lang="en-US" dirty="0"/>
              <a:t>• Aggregation </a:t>
            </a:r>
          </a:p>
          <a:p>
            <a:pPr lvl="2" algn="l" rtl="0">
              <a:buNone/>
            </a:pPr>
            <a:r>
              <a:rPr lang="en-US" dirty="0"/>
              <a:t>• Composition </a:t>
            </a:r>
          </a:p>
          <a:p>
            <a:pPr algn="l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 Aggregation and Composition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There are two special kinds of association that are part of the class diagram notation: </a:t>
            </a:r>
          </a:p>
          <a:p>
            <a:pPr lvl="1" algn="just" rtl="0">
              <a:buFontTx/>
              <a:buChar char="-"/>
            </a:pPr>
            <a:r>
              <a:rPr lang="en-US" dirty="0"/>
              <a:t>The aggregation association </a:t>
            </a:r>
          </a:p>
          <a:p>
            <a:pPr lvl="1" algn="just" rtl="0">
              <a:buFontTx/>
              <a:buChar char="-"/>
            </a:pPr>
            <a:r>
              <a:rPr lang="en-US" dirty="0"/>
              <a:t> The composition association </a:t>
            </a:r>
          </a:p>
          <a:p>
            <a:pPr algn="just" rtl="0"/>
            <a:r>
              <a:rPr lang="en-US" dirty="0"/>
              <a:t>The general concept of aggregation is often referred to as being a </a:t>
            </a:r>
            <a:r>
              <a:rPr lang="en-US" dirty="0">
                <a:solidFill>
                  <a:srgbClr val="FF0000"/>
                </a:solidFill>
              </a:rPr>
              <a:t>whole-part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part</a:t>
            </a:r>
            <a:r>
              <a:rPr lang="en-US" dirty="0"/>
              <a:t> of relationship. One class is a part of another class</a:t>
            </a:r>
          </a:p>
          <a:p>
            <a:pPr algn="just"/>
            <a:endParaRPr lang="ar-JO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30400"/>
            <a:ext cx="9144000" cy="5105400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Objects can be made up of other objects, e.g. a car is made up of engine, body, transmission and wheels. </a:t>
            </a:r>
          </a:p>
          <a:p>
            <a:pPr algn="l" rtl="0"/>
            <a:r>
              <a:rPr lang="en-US" dirty="0"/>
              <a:t>Aggregation hierarchies are used to describe this</a:t>
            </a:r>
          </a:p>
          <a:p>
            <a:pPr algn="l" rtl="0"/>
            <a:r>
              <a:rPr lang="en-US" dirty="0"/>
              <a:t>There is no inheritance in an aggregation hierarchy  </a:t>
            </a:r>
          </a:p>
          <a:p>
            <a:pPr algn="l" rtl="0"/>
            <a:r>
              <a:rPr lang="en-US" dirty="0"/>
              <a:t>We use a special relationship to indicate aggregation</a:t>
            </a:r>
            <a:br>
              <a:rPr lang="en-US" dirty="0"/>
            </a:br>
            <a:endParaRPr lang="ar-JO" dirty="0"/>
          </a:p>
        </p:txBody>
      </p:sp>
      <p:pic>
        <p:nvPicPr>
          <p:cNvPr id="4" name="Picture 3" descr="Picture61.png"/>
          <p:cNvPicPr>
            <a:picLocks noChangeAspect="1"/>
          </p:cNvPicPr>
          <p:nvPr/>
        </p:nvPicPr>
        <p:blipFill>
          <a:blip r:embed="rId2"/>
          <a:srcRect l="20000" t="68858" r="17500" b="11105"/>
          <a:stretch>
            <a:fillRect/>
          </a:stretch>
        </p:blipFill>
        <p:spPr>
          <a:xfrm>
            <a:off x="2057400" y="4648200"/>
            <a:ext cx="57150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b="0" dirty="0"/>
            </a:br>
            <a:r>
              <a:rPr lang="en-US" b="0" dirty="0"/>
              <a:t>Aggregation - example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63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860" t="26201" r="16670" b="21607"/>
          <a:stretch>
            <a:fillRect/>
          </a:stretch>
        </p:blipFill>
        <p:spPr>
          <a:xfrm>
            <a:off x="1066800" y="1752600"/>
            <a:ext cx="5678129" cy="32004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2. Composition</a:t>
            </a: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A composition association implies </a:t>
            </a:r>
            <a:r>
              <a:rPr lang="en-US" dirty="0">
                <a:solidFill>
                  <a:srgbClr val="FF0000"/>
                </a:solidFill>
              </a:rPr>
              <a:t>coincident lifetime</a:t>
            </a:r>
            <a:r>
              <a:rPr lang="en-US" dirty="0"/>
              <a:t> </a:t>
            </a:r>
          </a:p>
          <a:p>
            <a:pPr algn="l" rtl="0"/>
            <a:r>
              <a:rPr lang="en-US" dirty="0"/>
              <a:t>A coincident lifetime means that when the whole end of the association is created, then the part components are also created </a:t>
            </a:r>
          </a:p>
          <a:p>
            <a:pPr algn="l" rtl="0"/>
            <a:r>
              <a:rPr lang="en-US" dirty="0"/>
              <a:t>When the whole end is deleted, the part components are also deleted </a:t>
            </a:r>
          </a:p>
          <a:p>
            <a:pPr algn="l" rtl="0"/>
            <a:r>
              <a:rPr lang="en-US" dirty="0"/>
              <a:t>In composition a part cannot exist without being part of a whole.</a:t>
            </a:r>
          </a:p>
          <a:p>
            <a:pPr algn="l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b="0" dirty="0"/>
            </a:br>
            <a:r>
              <a:rPr lang="en-US" b="0" dirty="0"/>
              <a:t>Example of Composition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72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860" t="19467" r="14289" b="6454"/>
          <a:stretch>
            <a:fillRect/>
          </a:stretch>
        </p:blipFill>
        <p:spPr>
          <a:xfrm>
            <a:off x="887855" y="1930400"/>
            <a:ext cx="5791200" cy="44704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b="0" dirty="0"/>
            </a:br>
            <a:br>
              <a:rPr lang="en-US" b="0" dirty="0"/>
            </a:br>
            <a:r>
              <a:rPr lang="en-US" b="0" dirty="0"/>
              <a:t>During Elaboration Phase:</a:t>
            </a:r>
            <a:br>
              <a:rPr lang="en-US" b="0" dirty="0"/>
            </a:b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Picture 3" descr="Picture6.png"/>
          <p:cNvPicPr>
            <a:picLocks noChangeAspect="1"/>
          </p:cNvPicPr>
          <p:nvPr/>
        </p:nvPicPr>
        <p:blipFill>
          <a:blip r:embed="rId2"/>
          <a:srcRect l="25833" t="26427" r="20833" b="13162"/>
          <a:stretch>
            <a:fillRect/>
          </a:stretch>
        </p:blipFill>
        <p:spPr>
          <a:xfrm>
            <a:off x="609599" y="2362200"/>
            <a:ext cx="5807529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b="0" dirty="0"/>
            </a:br>
            <a:r>
              <a:rPr lang="en-US" b="0" dirty="0"/>
              <a:t>Example of Generalization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75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860" t="24518" r="17860" b="11505"/>
          <a:stretch>
            <a:fillRect/>
          </a:stretch>
        </p:blipFill>
        <p:spPr>
          <a:xfrm>
            <a:off x="1543101" y="1902178"/>
            <a:ext cx="5414211" cy="38100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b="0" dirty="0"/>
              <a:t>Generalization</a:t>
            </a:r>
            <a:endParaRPr lang="ar-JO" dirty="0"/>
          </a:p>
        </p:txBody>
      </p:sp>
      <p:pic>
        <p:nvPicPr>
          <p:cNvPr id="4" name="Content Placeholder 3" descr="Picture76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860" t="34619" r="7147" b="9821"/>
          <a:stretch>
            <a:fillRect/>
          </a:stretch>
        </p:blipFill>
        <p:spPr>
          <a:xfrm>
            <a:off x="634999" y="2362200"/>
            <a:ext cx="5818909" cy="30480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b="0" dirty="0"/>
            </a:br>
            <a:r>
              <a:rPr lang="en-US" b="0" dirty="0"/>
              <a:t>Inheritance - example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80.png"/>
          <p:cNvPicPr>
            <a:picLocks noGrp="1" noChangeAspect="1"/>
          </p:cNvPicPr>
          <p:nvPr>
            <p:ph idx="1"/>
          </p:nvPr>
        </p:nvPicPr>
        <p:blipFill>
          <a:blip r:embed="rId2"/>
          <a:srcRect l="27383" t="34619" r="27383" b="19923"/>
          <a:stretch>
            <a:fillRect/>
          </a:stretch>
        </p:blipFill>
        <p:spPr>
          <a:xfrm>
            <a:off x="1752600" y="1981200"/>
            <a:ext cx="4611511" cy="327660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b="0" dirty="0"/>
              <a:t>Multiple inheritance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84.png"/>
          <p:cNvPicPr>
            <a:picLocks noGrp="1" noChangeAspect="1"/>
          </p:cNvPicPr>
          <p:nvPr>
            <p:ph idx="1"/>
          </p:nvPr>
        </p:nvPicPr>
        <p:blipFill>
          <a:blip r:embed="rId2"/>
          <a:srcRect l="26193" t="29569" r="34525" b="36759"/>
          <a:stretch>
            <a:fillRect/>
          </a:stretch>
        </p:blipFill>
        <p:spPr>
          <a:xfrm>
            <a:off x="1771775" y="2057400"/>
            <a:ext cx="4023360" cy="2438400"/>
          </a:xfrm>
        </p:spPr>
      </p:pic>
      <p:sp>
        <p:nvSpPr>
          <p:cNvPr id="5" name="TextBox 4"/>
          <p:cNvSpPr txBox="1"/>
          <p:nvPr/>
        </p:nvSpPr>
        <p:spPr>
          <a:xfrm>
            <a:off x="914400" y="4495800"/>
            <a:ext cx="7467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An object can get operations and attributes from two or more other objects (not supported by VB)</a:t>
            </a:r>
            <a:endParaRPr lang="ar-JO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dirty="0"/>
              <a:t>Generalization Annotations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0"/>
            <a:r>
              <a:rPr lang="en-US" dirty="0"/>
              <a:t>Generalization structures can be annotated with both constraints and discriminators </a:t>
            </a:r>
          </a:p>
          <a:p>
            <a:pPr algn="just" rtl="0"/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/>
              <a:t> can be used in generalization structures where subclasses of the generalization are subject to certain semantic condition </a:t>
            </a:r>
          </a:p>
          <a:p>
            <a:pPr algn="just" rtl="0"/>
            <a:r>
              <a:rPr lang="en-US" dirty="0">
                <a:solidFill>
                  <a:srgbClr val="FF0000"/>
                </a:solidFill>
              </a:rPr>
              <a:t>Discriminators</a:t>
            </a:r>
            <a:r>
              <a:rPr lang="en-US" dirty="0"/>
              <a:t> can be thought of as role names for generalizations, either clarifying the semantics of the generalization or allowing multiple generalizations from one </a:t>
            </a:r>
            <a:r>
              <a:rPr lang="en-US" dirty="0" err="1"/>
              <a:t>superclass</a:t>
            </a:r>
            <a:endParaRPr lang="ar-JO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0" dirty="0"/>
              <a:t>Constraints</a:t>
            </a: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Generalization constraints can be either predefined or user-defined </a:t>
            </a:r>
          </a:p>
          <a:p>
            <a:pPr algn="just" rtl="0"/>
            <a:r>
              <a:rPr lang="en-US" dirty="0"/>
              <a:t>The constraint itself is shown in curly braces ({ ... }) </a:t>
            </a:r>
          </a:p>
          <a:p>
            <a:pPr algn="just" rtl="0"/>
            <a:r>
              <a:rPr lang="en-US" dirty="0"/>
              <a:t>Where a shared path generalization is used, the constraint can be placed next to the </a:t>
            </a:r>
            <a:r>
              <a:rPr lang="en-US" dirty="0" err="1"/>
              <a:t>superclass</a:t>
            </a:r>
            <a:r>
              <a:rPr lang="en-US" dirty="0"/>
              <a:t> end of the generalization, near the triangular arrowhead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609600"/>
            <a:ext cx="7391401" cy="1320800"/>
          </a:xfrm>
        </p:spPr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b="0" dirty="0"/>
              <a:t>Example of Generalization Constraint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90.png"/>
          <p:cNvPicPr>
            <a:picLocks noGrp="1" noChangeAspect="1"/>
          </p:cNvPicPr>
          <p:nvPr>
            <p:ph idx="1"/>
          </p:nvPr>
        </p:nvPicPr>
        <p:blipFill>
          <a:blip r:embed="rId2"/>
          <a:srcRect l="22622" t="37987" r="14289" b="19923"/>
          <a:stretch>
            <a:fillRect/>
          </a:stretch>
        </p:blipFill>
        <p:spPr>
          <a:xfrm>
            <a:off x="657096" y="2362200"/>
            <a:ext cx="6300216" cy="29718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b="0" dirty="0"/>
            </a:br>
            <a:r>
              <a:rPr lang="en-US" b="0" dirty="0"/>
              <a:t>Constraints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UML has predefined the following four common constraints </a:t>
            </a:r>
          </a:p>
          <a:p>
            <a:pPr lvl="1"/>
            <a:r>
              <a:rPr lang="en-US" dirty="0"/>
              <a:t>Incomplete, </a:t>
            </a:r>
          </a:p>
          <a:p>
            <a:pPr lvl="1"/>
            <a:r>
              <a:rPr lang="en-US" dirty="0"/>
              <a:t>Complete, </a:t>
            </a:r>
          </a:p>
          <a:p>
            <a:pPr lvl="1"/>
            <a:r>
              <a:rPr lang="en-US" dirty="0"/>
              <a:t>Disjoint</a:t>
            </a:r>
          </a:p>
          <a:p>
            <a:pPr lvl="1"/>
            <a:r>
              <a:rPr lang="en-US" dirty="0"/>
              <a:t>Overlapping</a:t>
            </a:r>
          </a:p>
          <a:p>
            <a:pPr algn="l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b="0" dirty="0"/>
              <a:t>Incomplete Constraints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incomplete</a:t>
            </a:r>
            <a:r>
              <a:rPr lang="en-US" dirty="0"/>
              <a:t> constraint indicates that whilst some of the subclasses may have been specified, it is known that not all subclasses that exist in the problem domain have been specified</a:t>
            </a:r>
          </a:p>
          <a:p>
            <a:pPr algn="just">
              <a:buNone/>
            </a:pPr>
            <a:endParaRPr lang="ar-JO" dirty="0"/>
          </a:p>
        </p:txBody>
      </p:sp>
      <p:pic>
        <p:nvPicPr>
          <p:cNvPr id="4" name="Picture 3" descr="Picture92.png"/>
          <p:cNvPicPr>
            <a:picLocks noChangeAspect="1"/>
          </p:cNvPicPr>
          <p:nvPr/>
        </p:nvPicPr>
        <p:blipFill>
          <a:blip r:embed="rId2"/>
          <a:srcRect l="20000" t="47643" r="16667" b="7568"/>
          <a:stretch>
            <a:fillRect/>
          </a:stretch>
        </p:blipFill>
        <p:spPr>
          <a:xfrm>
            <a:off x="1166112" y="3581400"/>
            <a:ext cx="57912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b="0" dirty="0"/>
              <a:t>Complete Constraints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constraint specifies that all the subclasses in that generalization have been defined within the class model. </a:t>
            </a:r>
          </a:p>
          <a:p>
            <a:pPr algn="just" rtl="0"/>
            <a:r>
              <a:rPr lang="en-US" dirty="0"/>
              <a:t>Remember though that not all those subclasses may be shown on one class diagram.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949" y="304800"/>
            <a:ext cx="6347713" cy="1320800"/>
          </a:xfrm>
        </p:spPr>
        <p:txBody>
          <a:bodyPr>
            <a:normAutofit fontScale="90000"/>
          </a:bodyPr>
          <a:lstStyle/>
          <a:p>
            <a:pPr rtl="0"/>
            <a:r>
              <a:rPr lang="en-US" b="0" dirty="0"/>
              <a:t>During the Construction Phase: Design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57400"/>
            <a:ext cx="5489840" cy="388143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609600"/>
            <a:ext cx="6172201" cy="1320800"/>
          </a:xfrm>
        </p:spPr>
        <p:txBody>
          <a:bodyPr>
            <a:normAutofit/>
          </a:bodyPr>
          <a:lstStyle/>
          <a:p>
            <a:r>
              <a:rPr lang="en-US" b="0" dirty="0"/>
              <a:t>Modeling Approaches Using Classes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0"/>
            <a:r>
              <a:rPr lang="en-US" dirty="0"/>
              <a:t>Conceptual Modeling </a:t>
            </a:r>
          </a:p>
          <a:p>
            <a:pPr lvl="1" algn="just" rtl="0">
              <a:buFontTx/>
              <a:buChar char="-"/>
            </a:pPr>
            <a:r>
              <a:rPr lang="en-US" dirty="0"/>
              <a:t>A model (or diagram) produced from a </a:t>
            </a:r>
            <a:r>
              <a:rPr lang="en-US" dirty="0">
                <a:solidFill>
                  <a:srgbClr val="FF0000"/>
                </a:solidFill>
              </a:rPr>
              <a:t>conceptual perspective </a:t>
            </a:r>
            <a:r>
              <a:rPr lang="en-US" dirty="0"/>
              <a:t>will consist both of classes apparent to the problem domain and of classes that represent insights into that problem domain </a:t>
            </a:r>
          </a:p>
          <a:p>
            <a:pPr algn="just" rtl="0"/>
            <a:r>
              <a:rPr lang="en-US" dirty="0"/>
              <a:t>Functional Delegation </a:t>
            </a:r>
          </a:p>
          <a:p>
            <a:pPr lvl="1" algn="just" rtl="0">
              <a:buNone/>
            </a:pPr>
            <a:r>
              <a:rPr lang="en-US" dirty="0"/>
              <a:t> - Models and diagrams produced from a </a:t>
            </a:r>
            <a:r>
              <a:rPr lang="en-US" dirty="0">
                <a:solidFill>
                  <a:srgbClr val="FF0000"/>
                </a:solidFill>
              </a:rPr>
              <a:t>specification or implementation perspective</a:t>
            </a:r>
            <a:r>
              <a:rPr lang="en-US" dirty="0"/>
              <a:t> will reflect the intended design or implementation, respectively, of a software system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br>
              <a:rPr lang="en-US" dirty="0"/>
            </a:br>
            <a:r>
              <a:rPr lang="en-US" b="0" dirty="0"/>
              <a:t>Functional Delegation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0"/>
            <a:r>
              <a:rPr lang="en-US" dirty="0"/>
              <a:t>The principle of functional delegation is that responsibility for data ownership and processing of that data should be delegated to the most appropriate class </a:t>
            </a:r>
          </a:p>
          <a:p>
            <a:pPr algn="just" rtl="0"/>
            <a:r>
              <a:rPr lang="en-US" dirty="0"/>
              <a:t>Given that interactions between classes are being modeled, this implies that </a:t>
            </a:r>
            <a:r>
              <a:rPr lang="en-US" dirty="0">
                <a:solidFill>
                  <a:srgbClr val="FF0000"/>
                </a:solidFill>
              </a:rPr>
              <a:t>three</a:t>
            </a:r>
            <a:r>
              <a:rPr lang="en-US" dirty="0"/>
              <a:t> primary components of class models can be investigated using this modeling approach: </a:t>
            </a:r>
          </a:p>
          <a:p>
            <a:pPr lvl="1" algn="just"/>
            <a:r>
              <a:rPr lang="en-US" dirty="0"/>
              <a:t>Classes </a:t>
            </a:r>
          </a:p>
          <a:p>
            <a:pPr lvl="1" algn="just"/>
            <a:r>
              <a:rPr lang="en-US" dirty="0"/>
              <a:t>Operations </a:t>
            </a:r>
          </a:p>
          <a:p>
            <a:pPr lvl="1" algn="just"/>
            <a:r>
              <a:rPr lang="en-US" dirty="0"/>
              <a:t>Associations</a:t>
            </a:r>
            <a:endParaRPr lang="ar-JO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CRC-Card Technique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0"/>
            <a:r>
              <a:rPr lang="en-US" dirty="0"/>
              <a:t>The most popular technique for simulating the collaboration between classes is the Class-Responsibility-Collaboration (CRC) card technique </a:t>
            </a:r>
          </a:p>
          <a:p>
            <a:pPr algn="just" rtl="0"/>
            <a:r>
              <a:rPr lang="en-US" dirty="0"/>
              <a:t>A CRC card is a small piece of card or paper </a:t>
            </a:r>
          </a:p>
          <a:p>
            <a:pPr algn="just" rtl="0"/>
            <a:r>
              <a:rPr lang="en-US" dirty="0"/>
              <a:t>The name of a class is written at the top of the card </a:t>
            </a:r>
          </a:p>
          <a:p>
            <a:pPr algn="just" rtl="0"/>
            <a:r>
              <a:rPr lang="en-US" dirty="0"/>
              <a:t>Down the left hand side of the card, the responsibilities of the class are listed.</a:t>
            </a:r>
          </a:p>
          <a:p>
            <a:pPr algn="just" rtl="0"/>
            <a:r>
              <a:rPr lang="en-US" dirty="0"/>
              <a:t>Down the right hand side the other classes with which this class collaborates are listed</a:t>
            </a:r>
            <a:endParaRPr lang="ar-JO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CRC-Card Example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12.png"/>
          <p:cNvPicPr>
            <a:picLocks noGrp="1" noChangeAspect="1"/>
          </p:cNvPicPr>
          <p:nvPr>
            <p:ph idx="1"/>
          </p:nvPr>
        </p:nvPicPr>
        <p:blipFill>
          <a:blip r:embed="rId2"/>
          <a:srcRect l="22622" t="27885" r="22621" b="21607"/>
          <a:stretch>
            <a:fillRect/>
          </a:stretch>
        </p:blipFill>
        <p:spPr>
          <a:xfrm>
            <a:off x="304800" y="2708564"/>
            <a:ext cx="6781800" cy="3082636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</TotalTime>
  <Words>1687</Words>
  <Application>Microsoft Office PowerPoint</Application>
  <PresentationFormat>On-screen Show (4:3)</PresentationFormat>
  <Paragraphs>192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Trebuchet MS</vt:lpstr>
      <vt:lpstr>Wingdings 3</vt:lpstr>
      <vt:lpstr>Facet</vt:lpstr>
      <vt:lpstr>CLASS MODELS IN UML</vt:lpstr>
      <vt:lpstr> INTRODUCTION  </vt:lpstr>
      <vt:lpstr>PowerPoint Presentation</vt:lpstr>
      <vt:lpstr>  During Elaboration Phase:   </vt:lpstr>
      <vt:lpstr>During the Construction Phase: Design  </vt:lpstr>
      <vt:lpstr>Modeling Approaches Using Classes</vt:lpstr>
      <vt:lpstr> Functional Delegation  </vt:lpstr>
      <vt:lpstr>CRC-Card Technique</vt:lpstr>
      <vt:lpstr>CRC-Card Example  </vt:lpstr>
      <vt:lpstr>Class diagrams in the unified process</vt:lpstr>
      <vt:lpstr>PowerPoint Presentation</vt:lpstr>
      <vt:lpstr>Representing UML Classes  </vt:lpstr>
      <vt:lpstr>Representing UML Classes  </vt:lpstr>
      <vt:lpstr> Classes With Basic Compartments  </vt:lpstr>
      <vt:lpstr>Class Properties  </vt:lpstr>
      <vt:lpstr>Naming Classes</vt:lpstr>
      <vt:lpstr>Naming Conventions    </vt:lpstr>
      <vt:lpstr>Attributes and Operations  </vt:lpstr>
      <vt:lpstr>Attributes  Describe an object  </vt:lpstr>
      <vt:lpstr>Behaviors  Operations Services, Member Functions or Methods </vt:lpstr>
      <vt:lpstr>Classifying Methods    </vt:lpstr>
      <vt:lpstr>Detailed Class Diagrams    </vt:lpstr>
      <vt:lpstr>Attribute and Operation Visibility  </vt:lpstr>
      <vt:lpstr>Grouping by Stereotype</vt:lpstr>
      <vt:lpstr>Method Note  </vt:lpstr>
      <vt:lpstr>Associations  </vt:lpstr>
      <vt:lpstr>Class Associations  </vt:lpstr>
      <vt:lpstr>Association Names  </vt:lpstr>
      <vt:lpstr> Multiplicity  </vt:lpstr>
      <vt:lpstr>  Multiplicity Example  </vt:lpstr>
      <vt:lpstr>  Navigation  </vt:lpstr>
      <vt:lpstr>  Whole-Part Association  </vt:lpstr>
      <vt:lpstr>  Composite Objects  </vt:lpstr>
      <vt:lpstr>Class Relationships    </vt:lpstr>
      <vt:lpstr> Aggregation and Composition  </vt:lpstr>
      <vt:lpstr>Aggregation</vt:lpstr>
      <vt:lpstr> Aggregation - example  </vt:lpstr>
      <vt:lpstr> 2. Composition </vt:lpstr>
      <vt:lpstr> Example of Composition  </vt:lpstr>
      <vt:lpstr> Example of Generalization  </vt:lpstr>
      <vt:lpstr> Generalization</vt:lpstr>
      <vt:lpstr> Inheritance - example  </vt:lpstr>
      <vt:lpstr> Multiple inheritance  </vt:lpstr>
      <vt:lpstr> Generalization Annotations  </vt:lpstr>
      <vt:lpstr> Constraints </vt:lpstr>
      <vt:lpstr> Example of Generalization Constraint  </vt:lpstr>
      <vt:lpstr> Constraints  </vt:lpstr>
      <vt:lpstr> Incomplete Constraints  </vt:lpstr>
      <vt:lpstr> Complete Constraints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&amp; CLASS MODELS IN UML</dc:title>
  <dc:creator>Admin</dc:creator>
  <cp:lastModifiedBy>Aws Magableh</cp:lastModifiedBy>
  <cp:revision>30</cp:revision>
  <dcterms:created xsi:type="dcterms:W3CDTF">2006-08-16T00:00:00Z</dcterms:created>
  <dcterms:modified xsi:type="dcterms:W3CDTF">2021-12-27T22:04:44Z</dcterms:modified>
</cp:coreProperties>
</file>